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63" r:id="rId11"/>
    <p:sldId id="264" r:id="rId12"/>
    <p:sldId id="266" r:id="rId13"/>
    <p:sldId id="267" r:id="rId14"/>
    <p:sldId id="268" r:id="rId15"/>
    <p:sldId id="265" r:id="rId16"/>
    <p:sldId id="271" r:id="rId17"/>
  </p:sldIdLst>
  <p:sldSz cx="18288000" cy="10287000"/>
  <p:notesSz cx="6858000" cy="9144000"/>
  <p:embeddedFontLst>
    <p:embeddedFont>
      <p:font typeface="Cooper Hewitt" panose="020B0604020202020204" charset="0"/>
      <p:regular r:id="rId18"/>
      <p:bold r:id="rId19"/>
    </p:embeddedFont>
    <p:embeddedFont>
      <p:font typeface="Cooper Hewitt Bold" panose="020B0604020202020204" charset="0"/>
      <p:regular r:id="rId20"/>
      <p:bold r:id="rId21"/>
    </p:embeddedFont>
    <p:embeddedFont>
      <p:font typeface="DM Sans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F1E105-9DF7-3CD5-7903-7B84E0FBEED8}" v="211" dt="2024-11-28T14:07:48.434"/>
    <p1510:client id="{6580EEA6-5E01-790B-0125-157913EA26F6}" v="43" dt="2024-11-28T10:33:50.134"/>
    <p1510:client id="{7B240361-FA18-AA94-A065-C07B295201DF}" v="107" dt="2024-11-28T16:58:59.109"/>
    <p1510:client id="{7F15CC6C-C8D3-FDF9-4B8B-AFA60DE37B1D}" v="83" dt="2024-11-28T10:42:07.996"/>
    <p1510:client id="{8B4498B4-5EE1-08C9-E145-34369B12AC7B}" v="3" dt="2024-11-28T13:13:54.095"/>
    <p1510:client id="{B3D91869-8999-85A7-3998-FBF556F2C38A}" v="64" dt="2024-11-28T14:57:24.844"/>
    <p1510:client id="{E869E25F-46AB-1EAC-5B1F-7389F57E23F2}" v="18" dt="2024-11-28T13:46:26.733"/>
    <p1510:client id="{F9492F03-4FDE-7DE2-A164-6B29EB7EB1FF}" v="862" dt="2024-11-28T12:33:11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8T14:57:43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7758 5017 16383 0 0,'0'7'0'0'0,"8"4"0"0"0,10-1 0 0 0,11-2 0 0 0,7-2 0 0 0,7-2 0 0 0,3-3 0 0 0,2 0 0 0 0,0-1 0 0 0,1 0 0 0 0,0-1 0 0 0,-2 1 0 0 0,1 0 0 0 0,-1-1 0 0 0,0 1 0 0 0,0 0 0 0 0,-1 0 0 0 0,1 0 0 0 0,0 0 0 0 0,-1 0 0 0 0,1 0 0 0 0,-1 0 0 0 0,1 0 0 0 0,0 0 0 0 0,0 0 0 0 0,-1 0 0 0 0,1 0 0 0 0,0 0 0 0 0,-1 0 0 0 0,1 0 0 0 0,0 0 0 0 0,-1 0 0 0 0,1 0 0 0 0,0 0 0 0 0,-1 0 0 0 0,1 0 0 0 0,0 0 0 0 0,0 0 0 0 0,-1 0 0 0 0,1 0 0 0 0,0 0 0 0 0,-1 0 0 0 0,1 0 0 0 0,8 0 0 0 0,2 0 0 0 0,0 0 0 0 0,-3 0 0 0 0,-1 0 0 0 0,-3 0 0 0 0,-1 0 0 0 0,-2 0 0 0 0,0 0 0 0 0,7 0 0 0 0,3 0 0 0 0,7 0 0 0 0,1 0 0 0 0,-2 0 0 0 0,-5 0 0 0 0,-4 0 0 0 0,-3 0 0 0 0,-2 0 0 0 0,-2 0 0 0 0,-1 0 0 0 0,0 0 0 0 0,0 0 0 0 0,0 0 0 0 0,0 0 0 0 0,0 0 0 0 0,1 0 0 0 0,0 0 0 0 0,-1 0 0 0 0,1 0 0 0 0,0 0 0 0 0,-1 0 0 0 0,1 0 0 0 0,0 0 0 0 0,0 0 0 0 0,-1 0 0 0 0,1 0 0 0 0,0 0 0 0 0,-1 0 0 0 0,1 0 0 0 0,0 0 0 0 0,-1 0 0 0 0,1 0 0 0 0,0 0 0 0 0,-1 0 0 0 0,1 0 0 0 0,0 0 0 0 0,0 0 0 0 0,-1 0 0 0 0,1 0 0 0 0,0 0 0 0 0,-1 0 0 0 0,9 0 0 0 0,2 0 0 0 0,0 0 0 0 0,-2 0 0 0 0,-3 0 0 0 0,6 0 0 0 0,2 0 0 0 0,-3 0 0 0 0,-2 0 0 0 0,-3 0 0 0 0,-2 0 0 0 0,-2 0 0 0 0,-1 0 0 0 0,0 0 0 0 0,-1 0 0 0 0,0 0 0 0 0,0 0 0 0 0,0 0 0 0 0,1 0 0 0 0,7 0 0 0 0,4 0 0 0 0,6 0 0 0 0,2 0 0 0 0,-4 0 0 0 0,-3 0 0 0 0,-5 0 0 0 0,-3 0 0 0 0,-2 0 0 0 0,-2 0 0 0 0,7 0 0 0 0,3 0 0 0 0,6 0 0 0 0,2 0 0 0 0,-3 0 0 0 0,-4 0 0 0 0,-4 0 0 0 0,-3 0 0 0 0,-2 0 0 0 0,-2 0 0 0 0,7 0 0 0 0,3 0 0 0 0,-1 0 0 0 0,-2 0 0 0 0,-2 0 0 0 0,-2 0 0 0 0,-2 0 0 0 0,-1 0 0 0 0,0 0 0 0 0,0 0 0 0 0,-1 0 0 0 0,0 0 0 0 0,0 0 0 0 0,1 0 0 0 0,-1 0 0 0 0,1 0 0 0 0,0 0 0 0 0,7 0 0 0 0,4 0 0 0 0,-2 0 0 0 0,-1 0 0 0 0,-2 0 0 0 0,-3 0 0 0 0,7 0 0 0 0,1 0 0 0 0,-2 0 0 0 0,-1 0 0 0 0,-3 0 0 0 0,-2 0 0 0 0,-2 0 0 0 0,-1 0 0 0 0,0 0 0 0 0,7 0 0 0 0,3 0 0 0 0,-1 0 0 0 0,-2 0 0 0 0,-1 0 0 0 0,-3 0 0 0 0,-2 0 0 0 0,0 0 0 0 0,-2 0 0 0 0,1 0 0 0 0,-1 0 0 0 0,0 0 0 0 0,1 0 0 0 0,-1 0 0 0 0,9 0 0 0 0,2 0 0 0 0,7 0 0 0 0,2 0 0 0 0,-4 0 0 0 0,5 0 0 0 0,-2 0 0 0 0,-4 0 0 0 0,-4 0 0 0 0,-5 0 0 0 0,-2 0 0 0 0,-2 0 0 0 0,-1 0 0 0 0,-1 0 0 0 0,0 0 0 0 0,-1 0 0 0 0,2 0 0 0 0,-1 0 0 0 0,0 0 0 0 0,1 0 0 0 0,-1 0 0 0 0,1 0 0 0 0,0 0 0 0 0,0 0 0 0 0,-1 0 0 0 0,9 0 0 0 0,2 0 0 0 0,0 0 0 0 0,-2 0 0 0 0,-3 0 0 0 0,-1 0 0 0 0,-3 0 0 0 0,0 0 0 0 0,-2 0 0 0 0,1 0 0 0 0,-1 0 0 0 0,0 0 0 0 0,0 0 0 0 0,1 0 0 0 0,-1 0 0 0 0,1 0 0 0 0,0 0 0 0 0,-1 0 0 0 0,1 0 0 0 0,0 0 0 0 0,-1 0 0 0 0,1 0 0 0 0,0 0 0 0 0,0 0 0 0 0,-1 0 0 0 0,1 0 0 0 0,0 0 0 0 0,-1 0 0 0 0,1 0 0 0 0,0 0 0 0 0,-1 0 0 0 0,-7 8 0 0 0,-3 3 0 0 0,1-1 0 0 0,2-2 0 0 0,-6 6 0 0 0,-1 0 0 0 0,-5-2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8T14:57:43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18235 5064 16383 0 0,'8'-8'0'0'0,"11"-2"0"0"0,9 0 0 0 0,9 2 0 0 0,5 2 0 0 0,4 2 0 0 0,18 2 0 0 0,6 2 0 0 0,7 0 0 0 0,-2 0 0 0 0,-6 0 0 0 0,-6 1 0 0 0,-6-1 0 0 0,-5 0 0 0 0,-3 1 0 0 0,5-1 0 0 0,11 0 0 0 0,1 0 0 0 0,-3 0 0 0 0,-3 0 0 0 0,-5 0 0 0 0,5 0 0 0 0,-1 0 0 0 0,-1 0 0 0 0,-4 0 0 0 0,-2 0 0 0 0,5 0 0 0 0,2 0 0 0 0,-2 0 0 0 0,-3 0 0 0 0,-2 0 0 0 0,-2 0 0 0 0,-2 0 0 0 0,7 0 0 0 0,2 0 0 0 0,-1 0 0 0 0,-1 0 0 0 0,-3 0 0 0 0,-2 0 0 0 0,-2 0 0 0 0,-1 0 0 0 0,0 0 0 0 0,-1 0 0 0 0,1 0 0 0 0,-1 0 0 0 0,0 0 0 0 0,1 0 0 0 0,-1 0 0 0 0,1 0 0 0 0,-1 0 0 0 0,1 0 0 0 0,0 0 0 0 0,0 0 0 0 0,-1 0 0 0 0,1 0 0 0 0,0 0 0 0 0,7 0 0 0 0,4 0 0 0 0,6 0 0 0 0,10 0 0 0 0,-1 0 0 0 0,-5 0 0 0 0,-5 0 0 0 0,-7 0 0 0 0,-3 0 0 0 0,-4 0 0 0 0,6 0 0 0 0,1 0 0 0 0,0 0 0 0 0,-3 0 0 0 0,7 0 0 0 0,0 0 0 0 0,-2 0 0 0 0,-3 0 0 0 0,-2 0 0 0 0,-3 0 0 0 0,-2 0 0 0 0,-1 0 0 0 0,-1 0 0 0 0,9 0 0 0 0,1 0 0 0 0,0 0 0 0 0,-1 0 0 0 0,-3 0 0 0 0,-2 0 0 0 0,-1 0 0 0 0,-2 0 0 0 0,8 0 0 0 0,2 0 0 0 0,-1 0 0 0 0,-2 0 0 0 0,-1 0 0 0 0,5 0 0 0 0,1 0 0 0 0,-2 0 0 0 0,-2 0 0 0 0,-3 0 0 0 0,-2 0 0 0 0,-2 0 0 0 0,-1 0 0 0 0,0 0 0 0 0,-1 0 0 0 0,0 0 0 0 0,8 0 0 0 0,3 0 0 0 0,-1 0 0 0 0,-1 0 0 0 0,-2 0 0 0 0,-3 0 0 0 0,-2 0 0 0 0,0 0 0 0 0,-1 0 0 0 0,-1 0 0 0 0,0 0 0 0 0,0 0 0 0 0,1 0 0 0 0,7 0 0 0 0,3 0 0 0 0,0 0 0 0 0,6 0 0 0 0,0 0 0 0 0,-3 0 0 0 0,-3 0 0 0 0,-4 0 0 0 0,-3 0 0 0 0,-1 0 0 0 0,-2 0 0 0 0,-1 0 0 0 0,0 0 0 0 0,0 0 0 0 0,0 0 0 0 0,0 0 0 0 0,1 0 0 0 0,-1 0 0 0 0,1 0 0 0 0,-1 0 0 0 0,9 0 0 0 0,2 0 0 0 0,0 0 0 0 0,-2 0 0 0 0,-3 0 0 0 0,7 0 0 0 0,0 0 0 0 0,-2 0 0 0 0,-2 0 0 0 0,-3 0 0 0 0,-2 0 0 0 0,-2 0 0 0 0,-1 0 0 0 0,0 0 0 0 0,-1 0 0 0 0,0 0 0 0 0,0 0 0 0 0,1 0 0 0 0,-1 0 0 0 0,1 0 0 0 0,-1 0 0 0 0,1 0 0 0 0,0 0 0 0 0,-1 0 0 0 0,1 0 0 0 0,0 0 0 0 0,0 0 0 0 0,-1 0 0 0 0,1 0 0 0 0,0 0 0 0 0,-1 0 0 0 0,1 0 0 0 0,0 0 0 0 0,-1 0 0 0 0,1 0 0 0 0,0 0 0 0 0,0 0 0 0 0,-1 0 0 0 0,1 0 0 0 0,0 0 0 0 0,-1 0 0 0 0,1 0 0 0 0,0 0 0 0 0,-1 0 0 0 0,1 0 0 0 0,0 0 0 0 0,-1 0 0 0 0,1 0 0 0 0,0 0 0 0 0,0 0 0 0 0,-1 0 0 0 0,1 0 0 0 0,0 0 0 0 0,-1 0 0 0 0,1 0 0 0 0,0 0 0 0 0,-1 0 0 0 0,1 0 0 0 0,0 0 0 0 0,-1 0 0 0 0,1 0 0 0 0,0 0 0 0 0,0 0 0 0 0,-1 0 0 0 0,1 0 0 0 0,0 0 0 0 0,-1 0 0 0 0,1 0 0 0 0,0 0 0 0 0,-1 0 0 0 0,1 0 0 0 0,0 0 0 0 0,-1 0 0 0 0,1 0 0 0 0,0 0 0 0 0,-1 0 0 0 0,1 0 0 0 0,0 0 0 0 0,0 0 0 0 0,-1 0 0 0 0,1 0 0 0 0,0 0 0 0 0,-1 0 0 0 0,1 0 0 0 0,0 0 0 0 0,-1 0 0 0 0,1 0 0 0 0,0 0 0 0 0,-1 0 0 0 0,1 0 0 0 0,0 0 0 0 0,0 0 0 0 0,-1 0 0 0 0,1 0 0 0 0,0 0 0 0 0,-1 0 0 0 0,1 0 0 0 0,0 0 0 0 0,-1 0 0 0 0,1 0 0 0 0,0 0 0 0 0,-1 0 0 0 0,1 0 0 0 0,0 0 0 0 0,0 0 0 0 0,-1 0 0 0 0,1 0 0 0 0,0 0 0 0 0,-1 0 0 0 0,1 0 0 0 0,0 0 0 0 0,-1 0 0 0 0,1 0 0 0 0,0 0 0 0 0,-1 0 0 0 0,1 0 0 0 0,0 0 0 0 0,0 0 0 0 0,-1 0 0 0 0,1 0 0 0 0,0 0 0 0 0,-9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4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7.svg"/><Relationship Id="rId5" Type="http://schemas.openxmlformats.org/officeDocument/2006/relationships/image" Target="../media/image43.sv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4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7.svg"/><Relationship Id="rId5" Type="http://schemas.openxmlformats.org/officeDocument/2006/relationships/image" Target="../media/image43.sv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526B51CC-1AF8-FC0F-A0ED-24D740A4BCB2}"/>
              </a:ext>
            </a:extLst>
          </p:cNvPr>
          <p:cNvSpPr/>
          <p:nvPr/>
        </p:nvSpPr>
        <p:spPr>
          <a:xfrm>
            <a:off x="-478365" y="-6036733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218332" y="2731879"/>
            <a:ext cx="3701593" cy="4723610"/>
          </a:xfrm>
          <a:custGeom>
            <a:avLst/>
            <a:gdLst/>
            <a:ahLst/>
            <a:cxnLst/>
            <a:rect l="l" t="t" r="r" b="b"/>
            <a:pathLst>
              <a:path w="3701593" h="4723610">
                <a:moveTo>
                  <a:pt x="0" y="0"/>
                </a:moveTo>
                <a:lnTo>
                  <a:pt x="3701593" y="0"/>
                </a:lnTo>
                <a:lnTo>
                  <a:pt x="3701593" y="4723610"/>
                </a:lnTo>
                <a:lnTo>
                  <a:pt x="0" y="472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456031" y="5686468"/>
            <a:ext cx="3718302" cy="2393234"/>
          </a:xfrm>
          <a:custGeom>
            <a:avLst/>
            <a:gdLst/>
            <a:ahLst/>
            <a:cxnLst/>
            <a:rect l="l" t="t" r="r" b="b"/>
            <a:pathLst>
              <a:path w="3718302" h="2393234">
                <a:moveTo>
                  <a:pt x="0" y="0"/>
                </a:moveTo>
                <a:lnTo>
                  <a:pt x="3718301" y="0"/>
                </a:lnTo>
                <a:lnTo>
                  <a:pt x="3718301" y="2393234"/>
                </a:lnTo>
                <a:lnTo>
                  <a:pt x="0" y="2393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377104" y="3974852"/>
            <a:ext cx="2882196" cy="3943304"/>
          </a:xfrm>
          <a:custGeom>
            <a:avLst/>
            <a:gdLst/>
            <a:ahLst/>
            <a:cxnLst/>
            <a:rect l="l" t="t" r="r" b="b"/>
            <a:pathLst>
              <a:path w="2882196" h="3943304">
                <a:moveTo>
                  <a:pt x="0" y="0"/>
                </a:moveTo>
                <a:lnTo>
                  <a:pt x="2882196" y="0"/>
                </a:lnTo>
                <a:lnTo>
                  <a:pt x="2882196" y="3943304"/>
                </a:lnTo>
                <a:lnTo>
                  <a:pt x="0" y="39433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727479"/>
            <a:ext cx="9904619" cy="204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COMP S460F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67742"/>
            <a:ext cx="8626948" cy="1775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49"/>
              </a:lnSpc>
            </a:pPr>
            <a:r>
              <a:rPr lang="en-US" sz="10463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Presentation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699" y="6387697"/>
            <a:ext cx="9065777" cy="2802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3000">
                <a:solidFill>
                  <a:srgbClr val="343434"/>
                </a:solidFill>
                <a:latin typeface="Times New Roman"/>
                <a:ea typeface="DM Sans"/>
                <a:cs typeface="DM Sans"/>
                <a:sym typeface="DM Sans"/>
              </a:rPr>
              <a:t>Topic: Text Classification of Lyrics Using SVM</a:t>
            </a: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3000">
                <a:solidFill>
                  <a:srgbClr val="343434"/>
                </a:solidFill>
                <a:latin typeface="Times New Roman"/>
                <a:ea typeface="DM Sans"/>
                <a:cs typeface="DM Sans"/>
                <a:sym typeface="DM Sans"/>
              </a:rPr>
              <a:t>Group 1: Lee Ho Ming 12883890</a:t>
            </a: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30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    Li Wing On 12886461</a:t>
            </a:r>
          </a:p>
          <a:p>
            <a:pPr algn="just">
              <a:lnSpc>
                <a:spcPts val="2380"/>
              </a:lnSpc>
            </a:pPr>
            <a:r>
              <a:rPr lang="en-US" sz="3000">
                <a:solidFill>
                  <a:srgbClr val="343434"/>
                </a:solidFill>
                <a:latin typeface="Times New Roman"/>
                <a:cs typeface="Times New Roman"/>
              </a:rPr>
              <a:t>    Cheng Kwing To 12889278</a:t>
            </a:r>
            <a:endParaRPr lang="ja-JP" altLang="en-US" sz="3000">
              <a:solidFill>
                <a:srgbClr val="343434"/>
              </a:solidFill>
              <a:latin typeface="Times New Roman"/>
              <a:ea typeface="ＭＳ Ｐゴシック"/>
              <a:cs typeface="Times New Roman"/>
            </a:endParaRPr>
          </a:p>
          <a:p>
            <a:pPr algn="just">
              <a:lnSpc>
                <a:spcPts val="2380"/>
              </a:lnSpc>
            </a:pPr>
            <a:r>
              <a:rPr lang="en-US" sz="3000">
                <a:solidFill>
                  <a:srgbClr val="343434"/>
                </a:solidFill>
                <a:latin typeface="Times New Roman"/>
                <a:cs typeface="Times New Roman"/>
              </a:rPr>
              <a:t>    Kam Sum Kai 12886203</a:t>
            </a:r>
            <a:endParaRPr lang="en-US">
              <a:latin typeface="Times New Roman"/>
              <a:cs typeface="Times New Roman"/>
            </a:endParaRPr>
          </a:p>
          <a:p>
            <a:pPr algn="just">
              <a:lnSpc>
                <a:spcPts val="2380"/>
              </a:lnSpc>
            </a:pPr>
            <a:endParaRPr lang="en-US" sz="30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5FA44-5585-04F3-3B41-16B7FB2D950E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1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44575" y="673196"/>
            <a:ext cx="7072639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Result Analysis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76557E8-D9E3-D3AF-C5AD-961EA631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5" y="1836738"/>
            <a:ext cx="5584825" cy="5089525"/>
          </a:xfrm>
          <a:prstGeom prst="rect">
            <a:avLst/>
          </a:prstGeom>
        </p:spPr>
      </p:pic>
      <p:pic>
        <p:nvPicPr>
          <p:cNvPr id="7" name="Picture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7F7B0819-C334-C096-3F49-2CFB3789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713" y="1763713"/>
            <a:ext cx="6108700" cy="5235575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68E4ACFF-1714-0ED1-CF11-EE82D92A88AB}"/>
              </a:ext>
            </a:extLst>
          </p:cNvPr>
          <p:cNvSpPr txBox="1"/>
          <p:nvPr/>
        </p:nvSpPr>
        <p:spPr>
          <a:xfrm>
            <a:off x="1785325" y="7198630"/>
            <a:ext cx="9480673" cy="3092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380"/>
              </a:lnSpc>
              <a:buFont typeface="Calibri"/>
              <a:buChar char="-"/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sample for each category=10000</a:t>
            </a:r>
            <a:endParaRPr lang="en-US">
              <a:latin typeface="Times New Roman"/>
              <a:ea typeface="Calibri"/>
              <a:cs typeface="Calibri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Font typeface="Calibri"/>
              <a:buChar char="-"/>
            </a:pPr>
            <a:r>
              <a:rPr lang="en-US" sz="2500">
                <a:solidFill>
                  <a:srgbClr val="343434"/>
                </a:solidFill>
                <a:latin typeface="Times New Roman"/>
                <a:cs typeface="Times New Roman"/>
              </a:rPr>
              <a:t>k-fold cross validation (5)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Font typeface="Calibri"/>
              <a:buChar char="-"/>
            </a:pPr>
            <a:r>
              <a:rPr lang="en-US" sz="2500" err="1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min_df</a:t>
            </a: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=5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Font typeface="Calibri"/>
              <a:buChar char="-"/>
            </a:pPr>
            <a:r>
              <a:rPr lang="en-US" sz="2500" err="1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rbf</a:t>
            </a: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 kernel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Font typeface="Calibri"/>
              <a:buChar char="-"/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lower accuracy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D877EEBC-18E0-E224-A852-7488B820213D}"/>
              </a:ext>
            </a:extLst>
          </p:cNvPr>
          <p:cNvSpPr txBox="1"/>
          <p:nvPr/>
        </p:nvSpPr>
        <p:spPr>
          <a:xfrm>
            <a:off x="10151450" y="7198630"/>
            <a:ext cx="9480673" cy="3092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380"/>
              </a:lnSpc>
              <a:buFont typeface="Calibri"/>
              <a:buChar char="-"/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sample for each category=10000</a:t>
            </a:r>
            <a:endParaRPr lang="en-US">
              <a:latin typeface="Times New Roman"/>
              <a:ea typeface="Calibri"/>
              <a:cs typeface="Calibri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Font typeface="Calibri"/>
              <a:buChar char="-"/>
            </a:pPr>
            <a:r>
              <a:rPr lang="en-US" sz="2500">
                <a:solidFill>
                  <a:srgbClr val="343434"/>
                </a:solidFill>
                <a:latin typeface="Times New Roman"/>
                <a:cs typeface="Times New Roman"/>
              </a:rPr>
              <a:t>k-fold cross validation (5)</a:t>
            </a:r>
            <a:endParaRPr lang="en-US"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Font typeface="Calibri"/>
              <a:buChar char="-"/>
            </a:pPr>
            <a:r>
              <a:rPr lang="en-US" sz="2500" err="1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min_df</a:t>
            </a: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=100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Font typeface="Calibri"/>
              <a:buChar char="-"/>
            </a:pPr>
            <a:r>
              <a:rPr lang="en-US" sz="2500" err="1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rbf</a:t>
            </a: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 kernel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Font typeface="Calibri"/>
              <a:buChar char="-"/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higher accuracy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92335-1E31-3BF7-588A-F5D00D8A776C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10</a:t>
            </a:r>
          </a:p>
          <a:p>
            <a:endParaRPr lang="en-US" sz="2400"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ACAC06-2552-27D5-199A-F6964B2BBC6B}"/>
                  </a:ext>
                </a:extLst>
              </p14:cNvPr>
              <p14:cNvContentPartPr/>
              <p14:nvPr/>
            </p14:nvContentPartPr>
            <p14:xfrm>
              <a:off x="1916206" y="3101228"/>
              <a:ext cx="4273641" cy="4435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ACAC06-2552-27D5-199A-F6964B2BBC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8207" y="3083343"/>
                <a:ext cx="4309279" cy="79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85116B9-6FAC-A952-8F6E-50717CAC8C11}"/>
                  </a:ext>
                </a:extLst>
              </p14:cNvPr>
              <p14:cNvContentPartPr/>
              <p14:nvPr/>
            </p14:nvContentPartPr>
            <p14:xfrm>
              <a:off x="10236573" y="3100495"/>
              <a:ext cx="4654175" cy="2101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85116B9-6FAC-A952-8F6E-50717CAC8C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18574" y="3079055"/>
                <a:ext cx="4689813" cy="6346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0159301">
            <a:off x="13842209" y="1489538"/>
            <a:ext cx="3059086" cy="1941129"/>
          </a:xfrm>
          <a:custGeom>
            <a:avLst/>
            <a:gdLst/>
            <a:ahLst/>
            <a:cxnLst/>
            <a:rect l="l" t="t" r="r" b="b"/>
            <a:pathLst>
              <a:path w="3059086" h="1941129">
                <a:moveTo>
                  <a:pt x="0" y="0"/>
                </a:moveTo>
                <a:lnTo>
                  <a:pt x="3059087" y="0"/>
                </a:lnTo>
                <a:lnTo>
                  <a:pt x="3059087" y="1941130"/>
                </a:lnTo>
                <a:lnTo>
                  <a:pt x="0" y="1941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1093613">
            <a:off x="11003921" y="3242847"/>
            <a:ext cx="3160926" cy="3408842"/>
          </a:xfrm>
          <a:custGeom>
            <a:avLst/>
            <a:gdLst/>
            <a:ahLst/>
            <a:cxnLst/>
            <a:rect l="l" t="t" r="r" b="b"/>
            <a:pathLst>
              <a:path w="3160926" h="3408842">
                <a:moveTo>
                  <a:pt x="0" y="0"/>
                </a:moveTo>
                <a:lnTo>
                  <a:pt x="3160926" y="0"/>
                </a:lnTo>
                <a:lnTo>
                  <a:pt x="3160926" y="3408842"/>
                </a:lnTo>
                <a:lnTo>
                  <a:pt x="0" y="3408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175061">
            <a:off x="15802522" y="3481975"/>
            <a:ext cx="1593550" cy="4114800"/>
          </a:xfrm>
          <a:custGeom>
            <a:avLst/>
            <a:gdLst/>
            <a:ahLst/>
            <a:cxnLst/>
            <a:rect l="l" t="t" r="r" b="b"/>
            <a:pathLst>
              <a:path w="1593550" h="4114800">
                <a:moveTo>
                  <a:pt x="0" y="0"/>
                </a:moveTo>
                <a:lnTo>
                  <a:pt x="1593550" y="0"/>
                </a:lnTo>
                <a:lnTo>
                  <a:pt x="1593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03325" y="1133571"/>
            <a:ext cx="7072639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1950" y="2579005"/>
            <a:ext cx="10337923" cy="6785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-the SVM model performed well in lyrics classification task with    86.32% of accuracy</a:t>
            </a:r>
            <a:endParaRPr lang="en-US">
              <a:latin typeface="Times New Roman"/>
              <a:cs typeface="Times New Roman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-in three-way classification, </a:t>
            </a:r>
            <a:r>
              <a:rPr lang="en-US" sz="2500" err="1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rbf</a:t>
            </a: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 kernel works better than linear kernel </a:t>
            </a: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In showing non-linear data relationships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-high precision in all three category: Pop(0.81), Miscellaneous(0.88), </a:t>
            </a: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Rap(0.90)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-balanced sampling (10,000 songs per category)</a:t>
            </a: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  <a:buFont typeface="Calibri"/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7BA84-2BD7-48FC-4CCC-61268A330495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11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218931" y="905671"/>
            <a:ext cx="7072639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</a:rPr>
              <a:t>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08D16-6496-A278-E329-C24586599470}"/>
              </a:ext>
            </a:extLst>
          </p:cNvPr>
          <p:cNvSpPr txBox="1"/>
          <p:nvPr/>
        </p:nvSpPr>
        <p:spPr>
          <a:xfrm>
            <a:off x="1220490" y="2202588"/>
            <a:ext cx="10441983" cy="7217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 New Roman"/>
                <a:ea typeface="Calibri"/>
                <a:cs typeface="Calibri"/>
              </a:rPr>
              <a:t>-Dataset size (9GB, 5M songs) too large for complete model training</a:t>
            </a:r>
          </a:p>
          <a:p>
            <a:endParaRPr lang="en-US" sz="2500">
              <a:latin typeface="Times New Roman"/>
              <a:ea typeface="Calibri"/>
              <a:cs typeface="Calibri"/>
            </a:endParaRPr>
          </a:p>
          <a:p>
            <a:r>
              <a:rPr lang="en-US" sz="2500">
                <a:latin typeface="Times New Roman"/>
                <a:ea typeface="Calibri"/>
                <a:cs typeface="Calibri"/>
              </a:rPr>
              <a:t>-17% misclassification rate for rap lyrics</a:t>
            </a:r>
          </a:p>
          <a:p>
            <a:endParaRPr lang="en-US">
              <a:latin typeface="Times New Roman"/>
              <a:ea typeface="Calibri"/>
              <a:cs typeface="Calibri"/>
            </a:endParaRPr>
          </a:p>
          <a:p>
            <a:r>
              <a:rPr lang="en-US" sz="2500">
                <a:latin typeface="Times New Roman"/>
                <a:ea typeface="Calibri"/>
                <a:cs typeface="Calibri"/>
              </a:rPr>
              <a:t>-only 3 genres used (pop, rap, miscellaneous)</a:t>
            </a:r>
          </a:p>
          <a:p>
            <a:endParaRPr lang="en-US" sz="2500">
              <a:latin typeface="Times New Roman"/>
              <a:ea typeface="Calibri"/>
              <a:cs typeface="Calibri"/>
            </a:endParaRPr>
          </a:p>
          <a:p>
            <a:r>
              <a:rPr lang="en-US" sz="2500">
                <a:latin typeface="Times New Roman"/>
                <a:ea typeface="Calibri"/>
                <a:cs typeface="Calibri"/>
              </a:rPr>
              <a:t>-high memory requirements for lyrics analysis and computational resource constraints</a:t>
            </a: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  <a:p>
            <a:endParaRPr lang="en-US">
              <a:latin typeface="DM Sans"/>
              <a:ea typeface="Calibri"/>
              <a:cs typeface="Calibri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CEB4EAB-BA2A-91A8-57EB-CC28ADFF1CE2}"/>
              </a:ext>
            </a:extLst>
          </p:cNvPr>
          <p:cNvSpPr/>
          <p:nvPr/>
        </p:nvSpPr>
        <p:spPr>
          <a:xfrm>
            <a:off x="13414314" y="1171089"/>
            <a:ext cx="3974876" cy="5639415"/>
          </a:xfrm>
          <a:custGeom>
            <a:avLst/>
            <a:gdLst/>
            <a:ahLst/>
            <a:cxnLst/>
            <a:rect l="l" t="t" r="r" b="b"/>
            <a:pathLst>
              <a:path w="4355876" h="6337915">
                <a:moveTo>
                  <a:pt x="0" y="0"/>
                </a:moveTo>
                <a:lnTo>
                  <a:pt x="4355877" y="0"/>
                </a:lnTo>
                <a:lnTo>
                  <a:pt x="4355877" y="6337915"/>
                </a:lnTo>
                <a:lnTo>
                  <a:pt x="0" y="633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B932685-DC62-C20D-39EA-3C32C339EA18}"/>
              </a:ext>
            </a:extLst>
          </p:cNvPr>
          <p:cNvSpPr/>
          <p:nvPr/>
        </p:nvSpPr>
        <p:spPr>
          <a:xfrm>
            <a:off x="10747089" y="3390995"/>
            <a:ext cx="3666505" cy="4185433"/>
          </a:xfrm>
          <a:custGeom>
            <a:avLst/>
            <a:gdLst/>
            <a:ahLst/>
            <a:cxnLst/>
            <a:rect l="l" t="t" r="r" b="b"/>
            <a:pathLst>
              <a:path w="4015755" h="4709308">
                <a:moveTo>
                  <a:pt x="0" y="0"/>
                </a:moveTo>
                <a:lnTo>
                  <a:pt x="4015755" y="0"/>
                </a:lnTo>
                <a:lnTo>
                  <a:pt x="4015755" y="4709308"/>
                </a:lnTo>
                <a:lnTo>
                  <a:pt x="0" y="4709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5BD187-8286-D5A0-C8AA-C8E75AB94D46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12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698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218931" y="905671"/>
            <a:ext cx="7072639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</a:rPr>
              <a:t>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7E4AD-E41C-CBF1-C1DC-351E4E7237ED}"/>
              </a:ext>
            </a:extLst>
          </p:cNvPr>
          <p:cNvSpPr txBox="1"/>
          <p:nvPr/>
        </p:nvSpPr>
        <p:spPr>
          <a:xfrm>
            <a:off x="1220491" y="2324745"/>
            <a:ext cx="13638508" cy="58631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latin typeface="DM Sans"/>
                <a:ea typeface="Calibri"/>
                <a:cs typeface="Calibri"/>
              </a:rPr>
              <a:t>Technical Enhancements:</a:t>
            </a:r>
          </a:p>
          <a:p>
            <a:endParaRPr lang="en-US" sz="2500">
              <a:latin typeface="Times New Roman"/>
              <a:ea typeface="Calibri"/>
              <a:cs typeface="Calibri"/>
            </a:endParaRPr>
          </a:p>
          <a:p>
            <a:r>
              <a:rPr lang="en-US" sz="2500">
                <a:latin typeface="Times New Roman"/>
                <a:ea typeface="Calibri"/>
                <a:cs typeface="Calibri"/>
              </a:rPr>
              <a:t>-implement BERT or transformer models</a:t>
            </a:r>
            <a:endParaRPr lang="en-US">
              <a:latin typeface="Times New Roman"/>
              <a:ea typeface="Calibri"/>
              <a:cs typeface="Calibri"/>
            </a:endParaRPr>
          </a:p>
          <a:p>
            <a:endParaRPr lang="en-US" sz="2500">
              <a:latin typeface="Times New Roman"/>
              <a:ea typeface="Calibri"/>
              <a:cs typeface="Calibri"/>
            </a:endParaRPr>
          </a:p>
          <a:p>
            <a:r>
              <a:rPr lang="en-US" sz="2500">
                <a:latin typeface="Times New Roman"/>
                <a:ea typeface="Calibri"/>
                <a:cs typeface="Calibri"/>
              </a:rPr>
              <a:t>-develop more efficient data processing pipeline</a:t>
            </a:r>
          </a:p>
          <a:p>
            <a:endParaRPr lang="en-US" sz="2500">
              <a:latin typeface="Times New Roman"/>
              <a:ea typeface="Calibri"/>
              <a:cs typeface="Calibri"/>
            </a:endParaRPr>
          </a:p>
          <a:p>
            <a:r>
              <a:rPr lang="en-US" sz="2500">
                <a:latin typeface="Times New Roman"/>
                <a:ea typeface="Calibri"/>
                <a:cs typeface="Calibri"/>
              </a:rPr>
              <a:t>-enable more dataset utilization</a:t>
            </a:r>
          </a:p>
          <a:p>
            <a:endParaRPr lang="en-US" sz="2500">
              <a:latin typeface="Times New Roman"/>
              <a:ea typeface="Calibri"/>
              <a:cs typeface="Calibri"/>
            </a:endParaRPr>
          </a:p>
          <a:p>
            <a:r>
              <a:rPr lang="en-US" sz="2500" b="1">
                <a:latin typeface="DM Sans"/>
                <a:ea typeface="Calibri"/>
                <a:cs typeface="Calibri"/>
              </a:rPr>
              <a:t>Functional Improvements:</a:t>
            </a:r>
          </a:p>
          <a:p>
            <a:endParaRPr lang="en-US" sz="2500">
              <a:latin typeface="DM Sans"/>
              <a:ea typeface="Calibri"/>
              <a:cs typeface="Calibri"/>
            </a:endParaRPr>
          </a:p>
          <a:p>
            <a:r>
              <a:rPr lang="en-US" sz="2500">
                <a:latin typeface="Times New Roman"/>
                <a:ea typeface="Calibri"/>
                <a:cs typeface="Calibri"/>
              </a:rPr>
              <a:t>-expand to handle all six original categories</a:t>
            </a:r>
          </a:p>
          <a:p>
            <a:endParaRPr lang="en-US" sz="2500">
              <a:latin typeface="Times New Roman"/>
              <a:ea typeface="Calibri"/>
              <a:cs typeface="Calibri"/>
            </a:endParaRPr>
          </a:p>
          <a:p>
            <a:r>
              <a:rPr lang="en-US" sz="2500">
                <a:latin typeface="Times New Roman"/>
                <a:ea typeface="Calibri"/>
                <a:cs typeface="Calibri"/>
              </a:rPr>
              <a:t>-maintain accuracy with increased genre coverage</a:t>
            </a:r>
          </a:p>
          <a:p>
            <a:endParaRPr lang="en-US" sz="2500">
              <a:latin typeface="Times New Roman"/>
              <a:ea typeface="Calibri"/>
              <a:cs typeface="Calibri"/>
            </a:endParaRPr>
          </a:p>
          <a:p>
            <a:r>
              <a:rPr lang="en-US" sz="2500">
                <a:latin typeface="Times New Roman"/>
                <a:ea typeface="Calibri"/>
                <a:cs typeface="Calibri"/>
              </a:rPr>
              <a:t>-implement streaming data processing for better scalability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4807310-C3DF-6B82-0DAD-66541FBBC610}"/>
              </a:ext>
            </a:extLst>
          </p:cNvPr>
          <p:cNvSpPr/>
          <p:nvPr/>
        </p:nvSpPr>
        <p:spPr>
          <a:xfrm>
            <a:off x="12766409" y="1579669"/>
            <a:ext cx="4132897" cy="6143495"/>
          </a:xfrm>
          <a:custGeom>
            <a:avLst/>
            <a:gdLst/>
            <a:ahLst/>
            <a:cxnLst/>
            <a:rect l="l" t="t" r="r" b="b"/>
            <a:pathLst>
              <a:path w="4132897" h="6143495">
                <a:moveTo>
                  <a:pt x="0" y="0"/>
                </a:moveTo>
                <a:lnTo>
                  <a:pt x="4132897" y="0"/>
                </a:lnTo>
                <a:lnTo>
                  <a:pt x="4132897" y="6143495"/>
                </a:lnTo>
                <a:lnTo>
                  <a:pt x="0" y="614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903B491-4ED4-83F9-9317-366E728A793A}"/>
              </a:ext>
            </a:extLst>
          </p:cNvPr>
          <p:cNvSpPr/>
          <p:nvPr/>
        </p:nvSpPr>
        <p:spPr>
          <a:xfrm>
            <a:off x="9783583" y="2718554"/>
            <a:ext cx="3102858" cy="5004610"/>
          </a:xfrm>
          <a:custGeom>
            <a:avLst/>
            <a:gdLst/>
            <a:ahLst/>
            <a:cxnLst/>
            <a:rect l="l" t="t" r="r" b="b"/>
            <a:pathLst>
              <a:path w="3102858" h="5004610">
                <a:moveTo>
                  <a:pt x="0" y="0"/>
                </a:moveTo>
                <a:lnTo>
                  <a:pt x="3102858" y="0"/>
                </a:lnTo>
                <a:lnTo>
                  <a:pt x="3102858" y="5004610"/>
                </a:lnTo>
                <a:lnTo>
                  <a:pt x="0" y="5004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2C224-B5A7-2D6B-BF6F-A280EA7740EE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13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156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218931" y="905671"/>
            <a:ext cx="7072639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</a:rPr>
              <a:t>Work</a:t>
            </a:r>
            <a:r>
              <a:rPr lang="zh-TW" alt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</a:rPr>
              <a:t> </a:t>
            </a:r>
            <a:r>
              <a:rPr lang="en-US" altLang="zh-TW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</a:rPr>
              <a:t>Distribution</a:t>
            </a:r>
            <a:endParaRPr lang="en-US" sz="6000" b="1">
              <a:solidFill>
                <a:srgbClr val="343434"/>
              </a:solidFill>
              <a:latin typeface="Cooper Hewitt Bold"/>
              <a:ea typeface="Cooper Hewitt Bold"/>
              <a:cs typeface="Cooper Hewitt Bold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DE7468-9F45-5706-9D5D-1F438783F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06628"/>
              </p:ext>
            </p:extLst>
          </p:nvPr>
        </p:nvGraphicFramePr>
        <p:xfrm>
          <a:off x="2496844" y="2286000"/>
          <a:ext cx="12683907" cy="69739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8857">
                  <a:extLst>
                    <a:ext uri="{9D8B030D-6E8A-4147-A177-3AD203B41FA5}">
                      <a16:colId xmlns:a16="http://schemas.microsoft.com/office/drawing/2014/main" val="727906761"/>
                    </a:ext>
                  </a:extLst>
                </a:gridCol>
                <a:gridCol w="9995050">
                  <a:extLst>
                    <a:ext uri="{9D8B030D-6E8A-4147-A177-3AD203B41FA5}">
                      <a16:colId xmlns:a16="http://schemas.microsoft.com/office/drawing/2014/main" val="2947968984"/>
                    </a:ext>
                  </a:extLst>
                </a:gridCol>
              </a:tblGrid>
              <a:tr h="1354872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653677"/>
                  </a:ext>
                </a:extLst>
              </a:tr>
              <a:tr h="1354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/>
                        </a:rPr>
                        <a:t>Lee Ho Ming Andy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Design the flow of the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915187"/>
                  </a:ext>
                </a:extLst>
              </a:tr>
              <a:tr h="14452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/>
                        </a:rPr>
                        <a:t>Kam Sum Kai Lydia</a:t>
                      </a:r>
                    </a:p>
                    <a:p>
                      <a:pPr lvl="0">
                        <a:buNone/>
                      </a:pPr>
                      <a:endParaRPr lang="en-US" sz="32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>
                          <a:latin typeface="Times New Roman"/>
                        </a:rPr>
                        <a:t>Data collection and data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85245"/>
                  </a:ext>
                </a:extLst>
              </a:tr>
              <a:tr h="1354872"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/>
                        </a:rPr>
                        <a:t>Li Wing On</a:t>
                      </a:r>
                    </a:p>
                    <a:p>
                      <a:pPr lvl="0">
                        <a:buNone/>
                      </a:pPr>
                      <a:r>
                        <a:rPr lang="en-US" sz="3200">
                          <a:latin typeface="Times New Roman"/>
                        </a:rPr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/>
                        </a:rPr>
                        <a:t>Model training and evaluation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529426"/>
                  </a:ext>
                </a:extLst>
              </a:tr>
              <a:tr h="1354872"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/>
                        </a:rPr>
                        <a:t>Cheng Kwing To Panda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Times New Roman"/>
                        </a:rPr>
                        <a:t>Data preparation and parameter tunning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2142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9E9C24-8FA7-4C38-E5CD-51F6FB82C4C4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14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462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00" y="-3771900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33983" y="3152569"/>
            <a:ext cx="16420035" cy="387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9362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rot="-1354446">
            <a:off x="15843106" y="2606653"/>
            <a:ext cx="1497033" cy="2339114"/>
          </a:xfrm>
          <a:custGeom>
            <a:avLst/>
            <a:gdLst/>
            <a:ahLst/>
            <a:cxnLst/>
            <a:rect l="l" t="t" r="r" b="b"/>
            <a:pathLst>
              <a:path w="1497033" h="2339114">
                <a:moveTo>
                  <a:pt x="0" y="0"/>
                </a:moveTo>
                <a:lnTo>
                  <a:pt x="1497033" y="0"/>
                </a:lnTo>
                <a:lnTo>
                  <a:pt x="1497033" y="2339115"/>
                </a:lnTo>
                <a:lnTo>
                  <a:pt x="0" y="233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85027">
            <a:off x="4958242" y="1775602"/>
            <a:ext cx="2206219" cy="1740908"/>
          </a:xfrm>
          <a:custGeom>
            <a:avLst/>
            <a:gdLst/>
            <a:ahLst/>
            <a:cxnLst/>
            <a:rect l="l" t="t" r="r" b="b"/>
            <a:pathLst>
              <a:path w="2206219" h="1740908">
                <a:moveTo>
                  <a:pt x="0" y="0"/>
                </a:moveTo>
                <a:lnTo>
                  <a:pt x="2206220" y="0"/>
                </a:lnTo>
                <a:lnTo>
                  <a:pt x="2206220" y="1740908"/>
                </a:lnTo>
                <a:lnTo>
                  <a:pt x="0" y="1740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77589" y="7768378"/>
            <a:ext cx="4202073" cy="2521244"/>
          </a:xfrm>
          <a:custGeom>
            <a:avLst/>
            <a:gdLst/>
            <a:ahLst/>
            <a:cxnLst/>
            <a:rect l="l" t="t" r="r" b="b"/>
            <a:pathLst>
              <a:path w="4202073" h="2521244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839221">
            <a:off x="9785300" y="7617346"/>
            <a:ext cx="1170380" cy="2030628"/>
          </a:xfrm>
          <a:custGeom>
            <a:avLst/>
            <a:gdLst/>
            <a:ahLst/>
            <a:cxnLst/>
            <a:rect l="l" t="t" r="r" b="b"/>
            <a:pathLst>
              <a:path w="1170380" h="2030628">
                <a:moveTo>
                  <a:pt x="0" y="0"/>
                </a:moveTo>
                <a:lnTo>
                  <a:pt x="1170381" y="0"/>
                </a:lnTo>
                <a:lnTo>
                  <a:pt x="1170381" y="2030628"/>
                </a:lnTo>
                <a:lnTo>
                  <a:pt x="0" y="2030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E4989-CE96-97C9-4ADC-0E95604060D4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15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00" y="-3771900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33983" y="3152569"/>
            <a:ext cx="16420035" cy="329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935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 &amp; A Section</a:t>
            </a:r>
            <a:endParaRPr lang="en-US" sz="19362" b="1">
              <a:solidFill>
                <a:srgbClr val="343434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</p:txBody>
      </p:sp>
      <p:sp>
        <p:nvSpPr>
          <p:cNvPr id="8" name="Freeform 8"/>
          <p:cNvSpPr/>
          <p:nvPr/>
        </p:nvSpPr>
        <p:spPr>
          <a:xfrm rot="-1354446">
            <a:off x="15843106" y="2606653"/>
            <a:ext cx="1497033" cy="2339114"/>
          </a:xfrm>
          <a:custGeom>
            <a:avLst/>
            <a:gdLst/>
            <a:ahLst/>
            <a:cxnLst/>
            <a:rect l="l" t="t" r="r" b="b"/>
            <a:pathLst>
              <a:path w="1497033" h="2339114">
                <a:moveTo>
                  <a:pt x="0" y="0"/>
                </a:moveTo>
                <a:lnTo>
                  <a:pt x="1497033" y="0"/>
                </a:lnTo>
                <a:lnTo>
                  <a:pt x="1497033" y="2339115"/>
                </a:lnTo>
                <a:lnTo>
                  <a:pt x="0" y="233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85027">
            <a:off x="4958242" y="1775602"/>
            <a:ext cx="2206219" cy="1740908"/>
          </a:xfrm>
          <a:custGeom>
            <a:avLst/>
            <a:gdLst/>
            <a:ahLst/>
            <a:cxnLst/>
            <a:rect l="l" t="t" r="r" b="b"/>
            <a:pathLst>
              <a:path w="2206219" h="1740908">
                <a:moveTo>
                  <a:pt x="0" y="0"/>
                </a:moveTo>
                <a:lnTo>
                  <a:pt x="2206220" y="0"/>
                </a:lnTo>
                <a:lnTo>
                  <a:pt x="2206220" y="1740908"/>
                </a:lnTo>
                <a:lnTo>
                  <a:pt x="0" y="1740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77589" y="7768378"/>
            <a:ext cx="4202073" cy="2521244"/>
          </a:xfrm>
          <a:custGeom>
            <a:avLst/>
            <a:gdLst/>
            <a:ahLst/>
            <a:cxnLst/>
            <a:rect l="l" t="t" r="r" b="b"/>
            <a:pathLst>
              <a:path w="4202073" h="2521244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839221">
            <a:off x="9785300" y="7617346"/>
            <a:ext cx="1170380" cy="2030628"/>
          </a:xfrm>
          <a:custGeom>
            <a:avLst/>
            <a:gdLst/>
            <a:ahLst/>
            <a:cxnLst/>
            <a:rect l="l" t="t" r="r" b="b"/>
            <a:pathLst>
              <a:path w="1170380" h="2030628">
                <a:moveTo>
                  <a:pt x="0" y="0"/>
                </a:moveTo>
                <a:lnTo>
                  <a:pt x="1170381" y="0"/>
                </a:lnTo>
                <a:lnTo>
                  <a:pt x="1170381" y="2030628"/>
                </a:lnTo>
                <a:lnTo>
                  <a:pt x="0" y="2030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E4989-CE96-97C9-4ADC-0E95604060D4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16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550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2160" y="-764857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53777" y="2028154"/>
            <a:ext cx="5610468" cy="6246472"/>
          </a:xfrm>
          <a:custGeom>
            <a:avLst/>
            <a:gdLst/>
            <a:ahLst/>
            <a:cxnLst/>
            <a:rect l="l" t="t" r="r" b="b"/>
            <a:pathLst>
              <a:path w="5610468" h="6246472">
                <a:moveTo>
                  <a:pt x="0" y="0"/>
                </a:moveTo>
                <a:lnTo>
                  <a:pt x="5610468" y="0"/>
                </a:lnTo>
                <a:lnTo>
                  <a:pt x="5610468" y="6246472"/>
                </a:lnTo>
                <a:lnTo>
                  <a:pt x="0" y="6246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87450" y="1114579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2825" y="2580313"/>
            <a:ext cx="11986323" cy="4955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380"/>
              </a:lnSpc>
              <a:buFontTx/>
              <a:buChar char="-"/>
            </a:pPr>
            <a:r>
              <a:rPr lang="en-US" sz="3000">
                <a:solidFill>
                  <a:srgbClr val="343434"/>
                </a:solidFill>
                <a:latin typeface="Times New Roman"/>
                <a:ea typeface="DM Sans"/>
                <a:cs typeface="DM Sans"/>
                <a:sym typeface="DM Sans"/>
              </a:rPr>
              <a:t>Classifying  songs according to the lyrics</a:t>
            </a: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Char char="-"/>
            </a:pP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FontTx/>
              <a:buChar char="-"/>
            </a:pPr>
            <a:r>
              <a:rPr lang="en-US" sz="3000">
                <a:solidFill>
                  <a:srgbClr val="343434"/>
                </a:solidFill>
                <a:latin typeface="Times New Roman"/>
                <a:ea typeface="DM Sans"/>
                <a:cs typeface="DM Sans"/>
                <a:sym typeface="DM Sans"/>
              </a:rPr>
              <a:t>Use Natural Language Processing and Support Vector Machine </a:t>
            </a: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Char char="-"/>
            </a:pP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FontTx/>
              <a:buChar char="-"/>
            </a:pPr>
            <a:r>
              <a:rPr lang="en-US" sz="3000">
                <a:solidFill>
                  <a:srgbClr val="343434"/>
                </a:solidFill>
                <a:latin typeface="Times New Roman"/>
                <a:ea typeface="DM Sans"/>
                <a:cs typeface="DM Sans"/>
                <a:sym typeface="DM Sans"/>
              </a:rPr>
              <a:t>Four main stages</a:t>
            </a: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Char char="-"/>
            </a:pP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marL="342900" indent="-342900" algn="just">
              <a:lnSpc>
                <a:spcPts val="2380"/>
              </a:lnSpc>
              <a:buChar char="-"/>
            </a:pPr>
            <a:endParaRPr lang="en-US" sz="30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30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    ~ Data collection </a:t>
            </a:r>
          </a:p>
          <a:p>
            <a:pPr algn="just">
              <a:lnSpc>
                <a:spcPts val="2380"/>
              </a:lnSpc>
            </a:pPr>
            <a:endParaRPr lang="en-US" sz="3000">
              <a:solidFill>
                <a:srgbClr val="343434"/>
              </a:solidFill>
              <a:latin typeface="Times New Roman"/>
              <a:cs typeface="Times New Roman"/>
            </a:endParaRPr>
          </a:p>
          <a:p>
            <a:pPr algn="just">
              <a:lnSpc>
                <a:spcPts val="2380"/>
              </a:lnSpc>
            </a:pPr>
            <a:r>
              <a:rPr lang="en-US" sz="3000">
                <a:solidFill>
                  <a:srgbClr val="343434"/>
                </a:solidFill>
                <a:latin typeface="Times New Roman"/>
                <a:cs typeface="Times New Roman"/>
              </a:rPr>
              <a:t>      ~ Data preparation</a:t>
            </a:r>
          </a:p>
          <a:p>
            <a:pPr algn="just">
              <a:lnSpc>
                <a:spcPts val="2380"/>
              </a:lnSpc>
            </a:pPr>
            <a:endParaRPr lang="en-US" sz="3000">
              <a:solidFill>
                <a:srgbClr val="343434"/>
              </a:solidFill>
              <a:latin typeface="Times New Roman"/>
              <a:cs typeface="Times New Roman"/>
            </a:endParaRPr>
          </a:p>
          <a:p>
            <a:pPr algn="just">
              <a:lnSpc>
                <a:spcPts val="2380"/>
              </a:lnSpc>
            </a:pPr>
            <a:r>
              <a:rPr lang="en-US" sz="3000">
                <a:solidFill>
                  <a:srgbClr val="343434"/>
                </a:solidFill>
                <a:latin typeface="Times New Roman"/>
                <a:cs typeface="Times New Roman"/>
              </a:rPr>
              <a:t>      ~ Model training</a:t>
            </a:r>
          </a:p>
          <a:p>
            <a:pPr algn="just">
              <a:lnSpc>
                <a:spcPts val="2380"/>
              </a:lnSpc>
            </a:pPr>
            <a:endParaRPr lang="en-US" sz="3000">
              <a:solidFill>
                <a:srgbClr val="343434"/>
              </a:solidFill>
              <a:latin typeface="Times New Roman"/>
              <a:cs typeface="Times New Roman"/>
            </a:endParaRPr>
          </a:p>
          <a:p>
            <a:pPr algn="just">
              <a:lnSpc>
                <a:spcPts val="2380"/>
              </a:lnSpc>
            </a:pPr>
            <a:r>
              <a:rPr lang="en-US" sz="3000">
                <a:solidFill>
                  <a:srgbClr val="343434"/>
                </a:solidFill>
                <a:latin typeface="Times New Roman"/>
                <a:cs typeface="Times New Roman"/>
              </a:rPr>
              <a:t>      ~ Model evaluation</a:t>
            </a:r>
            <a:endParaRPr lang="en-US" sz="300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3C5A3-44CA-F34F-5F75-CC1EFC1AC630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2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6" y="-1006897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35946" y="1125112"/>
            <a:ext cx="6416107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The idea from … ?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90E4C53A-0611-CB99-A6BC-13DECC64E7C5}"/>
              </a:ext>
            </a:extLst>
          </p:cNvPr>
          <p:cNvSpPr/>
          <p:nvPr/>
        </p:nvSpPr>
        <p:spPr>
          <a:xfrm>
            <a:off x="11228677" y="3128151"/>
            <a:ext cx="5561706" cy="5585976"/>
          </a:xfrm>
          <a:custGeom>
            <a:avLst/>
            <a:gdLst/>
            <a:ahLst/>
            <a:cxnLst/>
            <a:rect l="l" t="t" r="r" b="b"/>
            <a:pathLst>
              <a:path w="4202073" h="2521244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22DF04-E917-BE9A-C544-85A25C9CDBDF}"/>
              </a:ext>
            </a:extLst>
          </p:cNvPr>
          <p:cNvSpPr txBox="1"/>
          <p:nvPr/>
        </p:nvSpPr>
        <p:spPr>
          <a:xfrm>
            <a:off x="1543050" y="3123111"/>
            <a:ext cx="8419929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400">
                <a:latin typeface="Times New Roman"/>
                <a:cs typeface="Times New Roman"/>
              </a:rPr>
              <a:t>Provided GitHub Sample</a:t>
            </a:r>
          </a:p>
          <a:p>
            <a:r>
              <a:rPr lang="en-US" sz="4400">
                <a:latin typeface="Times New Roman"/>
                <a:cs typeface="Times New Roman"/>
              </a:rPr>
              <a:t> </a:t>
            </a:r>
            <a:endParaRPr lang="en-US" sz="4400">
              <a:latin typeface="Times New Roman"/>
              <a:ea typeface="Calibri"/>
              <a:cs typeface="Times New Roman"/>
            </a:endParaRPr>
          </a:p>
          <a:p>
            <a:pPr marL="285750" indent="-285750">
              <a:buFontTx/>
              <a:buChar char="-"/>
            </a:pPr>
            <a:r>
              <a:rPr lang="en-US" sz="4400">
                <a:latin typeface="Times New Roman"/>
                <a:cs typeface="Times New Roman"/>
              </a:rPr>
              <a:t>Songs </a:t>
            </a:r>
            <a:endParaRPr lang="en-US" sz="4400">
              <a:latin typeface="Times New Roman"/>
              <a:ea typeface="Calibri"/>
              <a:cs typeface="Times New Roman"/>
            </a:endParaRPr>
          </a:p>
          <a:p>
            <a:endParaRPr lang="en-US" sz="4400">
              <a:latin typeface="Times New Roman"/>
              <a:cs typeface="Times New Roman"/>
            </a:endParaRPr>
          </a:p>
          <a:p>
            <a:pPr marL="285750" indent="-285750">
              <a:buFontTx/>
              <a:buChar char="-"/>
            </a:pPr>
            <a:r>
              <a:rPr lang="en-US" sz="4400">
                <a:latin typeface="Times New Roman"/>
                <a:cs typeface="Times New Roman"/>
              </a:rPr>
              <a:t>Lyrics </a:t>
            </a:r>
            <a:endParaRPr lang="en-US" sz="440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42EA3DA-C1B6-28AF-9862-8935177AE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252" y="6711723"/>
            <a:ext cx="8166327" cy="1782536"/>
          </a:xfrm>
          <a:prstGeom prst="rect">
            <a:avLst/>
          </a:prstGeom>
        </p:spPr>
      </p:pic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0128765F-3AEC-3B99-8907-5520E380F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7183" y="3977368"/>
            <a:ext cx="4657725" cy="49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A27717-2CA5-4801-BD18-230383CF7937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3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2001" y="-370866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623534" y="1865419"/>
            <a:ext cx="4132897" cy="6143495"/>
          </a:xfrm>
          <a:custGeom>
            <a:avLst/>
            <a:gdLst/>
            <a:ahLst/>
            <a:cxnLst/>
            <a:rect l="l" t="t" r="r" b="b"/>
            <a:pathLst>
              <a:path w="4132897" h="6143495">
                <a:moveTo>
                  <a:pt x="0" y="0"/>
                </a:moveTo>
                <a:lnTo>
                  <a:pt x="4132897" y="0"/>
                </a:lnTo>
                <a:lnTo>
                  <a:pt x="4132897" y="6143495"/>
                </a:lnTo>
                <a:lnTo>
                  <a:pt x="0" y="614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40708" y="3004304"/>
            <a:ext cx="3102858" cy="5004610"/>
          </a:xfrm>
          <a:custGeom>
            <a:avLst/>
            <a:gdLst/>
            <a:ahLst/>
            <a:cxnLst/>
            <a:rect l="l" t="t" r="r" b="b"/>
            <a:pathLst>
              <a:path w="3102858" h="5004610">
                <a:moveTo>
                  <a:pt x="0" y="0"/>
                </a:moveTo>
                <a:lnTo>
                  <a:pt x="3102858" y="0"/>
                </a:lnTo>
                <a:lnTo>
                  <a:pt x="3102858" y="5004610"/>
                </a:lnTo>
                <a:lnTo>
                  <a:pt x="0" y="5004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71575" y="2768126"/>
            <a:ext cx="7820025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zh-TW" sz="3200" kern="100">
                <a:solidFill>
                  <a:srgbClr val="000000"/>
                </a:solidFill>
                <a:effectLst/>
                <a:latin typeface="Times New Roman"/>
                <a:ea typeface="Calibri"/>
                <a:cs typeface="Arial"/>
              </a:rPr>
              <a:t>-</a:t>
            </a:r>
            <a:r>
              <a:rPr lang="zh-TW" altLang="en-US" sz="3200" kern="100">
                <a:solidFill>
                  <a:srgbClr val="000000"/>
                </a:solidFill>
                <a:effectLst/>
                <a:latin typeface="Times New Roman"/>
                <a:ea typeface="Calibri" panose="020F0502020204030204" pitchFamily="34" charset="0"/>
                <a:cs typeface="Arial"/>
              </a:rPr>
              <a:t> </a:t>
            </a:r>
            <a:r>
              <a:rPr lang="en-GB" sz="3200" kern="100">
                <a:solidFill>
                  <a:srgbClr val="000000"/>
                </a:solidFill>
                <a:effectLst/>
                <a:latin typeface="Times New Roman"/>
                <a:ea typeface="Calibri"/>
                <a:cs typeface="Arial"/>
              </a:rPr>
              <a:t>TF-IDF Vectorization </a:t>
            </a:r>
          </a:p>
          <a:p>
            <a:pPr algn="just"/>
            <a:endParaRPr lang="en-HK" sz="3200" kern="100">
              <a:latin typeface="Times New Roman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en-US" altLang="zh-TW" sz="3200" kern="100">
                <a:solidFill>
                  <a:srgbClr val="000000"/>
                </a:solidFill>
                <a:effectLst/>
                <a:latin typeface="Times New Roman"/>
                <a:ea typeface="Cambria Math"/>
                <a:cs typeface="Arial"/>
              </a:rPr>
              <a:t>-</a:t>
            </a:r>
            <a:r>
              <a:rPr lang="zh-TW" altLang="en-US" sz="3200" kern="100">
                <a:solidFill>
                  <a:srgbClr val="000000"/>
                </a:solidFill>
                <a:effectLst/>
                <a:latin typeface="Times New Roman"/>
                <a:ea typeface="Cambria Math" panose="02040503050406030204" pitchFamily="18" charset="0"/>
                <a:cs typeface="Arial"/>
              </a:rPr>
              <a:t> </a:t>
            </a:r>
            <a:r>
              <a:rPr lang="en-GB" sz="3200" kern="1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Feature</a:t>
            </a:r>
            <a:r>
              <a:rPr lang="en-GB" altLang="zh-TW" sz="3200" kern="1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n-GB" sz="3200" kern="1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Scaling</a:t>
            </a:r>
            <a:endParaRPr lang="zh-TW" altLang="en-US" sz="3200" kern="100">
              <a:solidFill>
                <a:srgbClr val="000000"/>
              </a:solidFill>
              <a:latin typeface="Times New Roman"/>
              <a:ea typeface="Cambria Math"/>
              <a:cs typeface="Times New Roman"/>
            </a:endParaRPr>
          </a:p>
          <a:p>
            <a:pPr algn="just"/>
            <a:endParaRPr lang="en-GB" sz="3200" kern="100">
              <a:solidFill>
                <a:srgbClr val="000000"/>
              </a:solidFill>
              <a:effectLst/>
              <a:latin typeface="Times New Roman" panose="020206030504050203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just"/>
            <a:r>
              <a:rPr lang="en-US" altLang="zh-TW" sz="3200" kern="100">
                <a:solidFill>
                  <a:srgbClr val="000000"/>
                </a:solidFill>
                <a:latin typeface="Times New Roman"/>
                <a:ea typeface="Cambria Math"/>
                <a:cs typeface="Arial"/>
              </a:rPr>
              <a:t>-</a:t>
            </a:r>
            <a:r>
              <a:rPr lang="zh-TW" altLang="en-US" sz="3200" kern="100">
                <a:solidFill>
                  <a:srgbClr val="000000"/>
                </a:solidFill>
                <a:latin typeface="Times New Roman"/>
                <a:ea typeface="Cambria Math" panose="02040503050406030204" pitchFamily="18" charset="0"/>
                <a:cs typeface="Arial"/>
              </a:rPr>
              <a:t> </a:t>
            </a:r>
            <a:r>
              <a:rPr lang="en-GB" sz="3200" kern="100">
                <a:effectLst/>
                <a:latin typeface="Times New Roman"/>
                <a:ea typeface="DengXian"/>
                <a:cs typeface="Arial"/>
              </a:rPr>
              <a:t>Support Vector Machine (SVM) Classification</a:t>
            </a:r>
            <a:r>
              <a:rPr lang="en-GB" sz="3200" kern="100">
                <a:solidFill>
                  <a:srgbClr val="000000"/>
                </a:solidFill>
                <a:latin typeface="Times New Roman"/>
                <a:ea typeface="Calibri"/>
                <a:cs typeface="Arial"/>
              </a:rPr>
              <a:t> </a:t>
            </a:r>
            <a:r>
              <a:rPr lang="en-GB" sz="3200" kern="100">
                <a:solidFill>
                  <a:srgbClr val="000000"/>
                </a:solidFill>
                <a:effectLst/>
                <a:latin typeface="Times New Roman"/>
                <a:ea typeface="Calibri"/>
                <a:cs typeface="Arial"/>
              </a:rPr>
              <a:t>Standardization</a:t>
            </a:r>
          </a:p>
          <a:p>
            <a:pPr algn="just"/>
            <a:endParaRPr lang="en-GB" sz="3200" kern="10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TW" sz="3200" kern="100">
                <a:solidFill>
                  <a:srgbClr val="000000"/>
                </a:solidFill>
                <a:latin typeface="Times New Roman"/>
                <a:ea typeface="DengXian"/>
                <a:cs typeface="Arial"/>
              </a:rPr>
              <a:t>-</a:t>
            </a:r>
            <a:r>
              <a:rPr lang="zh-TW" altLang="en-US" sz="3200" kern="100">
                <a:solidFill>
                  <a:srgbClr val="000000"/>
                </a:solidFill>
                <a:latin typeface="Times New Roman"/>
                <a:ea typeface="DengXian"/>
                <a:cs typeface="Arial"/>
              </a:rPr>
              <a:t> </a:t>
            </a:r>
            <a:r>
              <a:rPr lang="en-GB" sz="3200" kern="1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Confusion Matrix and Evaluation Metrics</a:t>
            </a:r>
            <a:endParaRPr lang="zh-TW" sz="3200" kern="10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algn="just"/>
            <a:endParaRPr lang="zh-TW" altLang="en-US" sz="3200" kern="100">
              <a:effectLst/>
              <a:latin typeface="Times New Roman"/>
              <a:ea typeface="DengXian"/>
              <a:cs typeface="Arial"/>
            </a:endParaRPr>
          </a:p>
          <a:p>
            <a:pPr algn="just"/>
            <a:endParaRPr lang="en-HK" sz="3200" kern="10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just"/>
            <a:endParaRPr lang="en-US" sz="32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6950" y="1200701"/>
            <a:ext cx="10200014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"/>
                <a:cs typeface="Cooper Hewitt"/>
              </a:rPr>
              <a:t>Mathematical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997F-3651-290B-E5CC-1E77958355D1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4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4825" y="-705802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92924" y="1668875"/>
            <a:ext cx="4355876" cy="6337915"/>
          </a:xfrm>
          <a:custGeom>
            <a:avLst/>
            <a:gdLst/>
            <a:ahLst/>
            <a:cxnLst/>
            <a:rect l="l" t="t" r="r" b="b"/>
            <a:pathLst>
              <a:path w="4355876" h="6337915">
                <a:moveTo>
                  <a:pt x="0" y="0"/>
                </a:moveTo>
                <a:lnTo>
                  <a:pt x="4355877" y="0"/>
                </a:lnTo>
                <a:lnTo>
                  <a:pt x="4355877" y="6337915"/>
                </a:lnTo>
                <a:lnTo>
                  <a:pt x="0" y="6337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572645" y="4837832"/>
            <a:ext cx="4015755" cy="4709308"/>
          </a:xfrm>
          <a:custGeom>
            <a:avLst/>
            <a:gdLst/>
            <a:ahLst/>
            <a:cxnLst/>
            <a:rect l="l" t="t" r="r" b="b"/>
            <a:pathLst>
              <a:path w="4015755" h="4709308">
                <a:moveTo>
                  <a:pt x="0" y="0"/>
                </a:moveTo>
                <a:lnTo>
                  <a:pt x="4015755" y="0"/>
                </a:lnTo>
                <a:lnTo>
                  <a:pt x="4015755" y="4709308"/>
                </a:lnTo>
                <a:lnTo>
                  <a:pt x="0" y="4709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39200" y="2531380"/>
            <a:ext cx="14878173" cy="1245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2800">
                <a:latin typeface="Times New Roman"/>
                <a:ea typeface="DM Sans"/>
                <a:cs typeface="DM Sans"/>
              </a:rPr>
              <a:t>-Download a dataset containing 5 million songs on Kaggle</a:t>
            </a:r>
            <a:endParaRPr lang="en-US" sz="2800">
              <a:latin typeface="Times New Roman"/>
              <a:ea typeface="Calibri"/>
              <a:cs typeface="Calibri"/>
            </a:endParaRPr>
          </a:p>
          <a:p>
            <a:pPr algn="just">
              <a:lnSpc>
                <a:spcPts val="2380"/>
              </a:lnSpc>
            </a:pPr>
            <a:endParaRPr lang="en-US" sz="2800">
              <a:latin typeface="Times New Roman"/>
              <a:ea typeface="Calibri"/>
              <a:cs typeface="Calibri"/>
            </a:endParaRPr>
          </a:p>
          <a:p>
            <a:pPr algn="just">
              <a:lnSpc>
                <a:spcPts val="2380"/>
              </a:lnSpc>
            </a:pPr>
            <a:r>
              <a:rPr lang="en-US" sz="2800">
                <a:latin typeface="Times New Roman"/>
                <a:ea typeface="Calibri"/>
                <a:cs typeface="Calibri"/>
              </a:rPr>
              <a:t>-songs are sorted by 'pop', 'rock', 'country', 'rap', 'R&amp;B', 'miscellaneous'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9825" y="1168297"/>
            <a:ext cx="7072639" cy="101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 Bold"/>
                <a:ea typeface="Cooper Hewitt"/>
                <a:sym typeface="Cooper Hewitt"/>
              </a:rPr>
              <a:t>Data collection</a:t>
            </a:r>
            <a:endParaRPr lang="en-US">
              <a:latin typeface="Cooper Hewitt Bold"/>
              <a:ea typeface="Cooper Hewitt Bold"/>
            </a:endParaRPr>
          </a:p>
        </p:txBody>
      </p:sp>
      <p:pic>
        <p:nvPicPr>
          <p:cNvPr id="3" name="Picture 2" descr="A screenshot of a white box&#10;&#10;Description automatically generated">
            <a:extLst>
              <a:ext uri="{FF2B5EF4-FFF2-40B4-BE49-F238E27FC236}">
                <a16:creationId xmlns:a16="http://schemas.microsoft.com/office/drawing/2014/main" id="{0332549A-3C78-F371-AA3B-8692CC26D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738" y="4224337"/>
            <a:ext cx="11859586" cy="5032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A72274-B96B-D5FB-700B-68D2DBB55C2F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5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99917" y="-8397875"/>
            <a:ext cx="21417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A1A5AA8-1446-691D-F425-0A0337FC68F7}"/>
              </a:ext>
            </a:extLst>
          </p:cNvPr>
          <p:cNvSpPr txBox="1"/>
          <p:nvPr/>
        </p:nvSpPr>
        <p:spPr>
          <a:xfrm>
            <a:off x="1282700" y="1228821"/>
            <a:ext cx="7072639" cy="101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sym typeface="Cooper Hewitt Bold"/>
              </a:rPr>
              <a:t>Data preparation</a:t>
            </a:r>
            <a:endParaRPr lang="en-US"/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19B6A85C-2577-166E-846B-C5C99EA40468}"/>
              </a:ext>
            </a:extLst>
          </p:cNvPr>
          <p:cNvSpPr txBox="1"/>
          <p:nvPr/>
        </p:nvSpPr>
        <p:spPr>
          <a:xfrm>
            <a:off x="1377950" y="2830569"/>
            <a:ext cx="12576298" cy="4939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1. Data sampling</a:t>
            </a:r>
            <a:endParaRPr lang="en-US">
              <a:latin typeface="Times New Roman"/>
              <a:ea typeface="Calibri"/>
              <a:cs typeface="Calibri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 - select three types of songs instead of six since songs are unevenly distributed</a:t>
            </a: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</a:t>
            </a: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 - ignore some minor information of the song e.g. released year and author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2. Data cleaning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 -convert all lyrics into lowercase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 -handle short form back to normal form e.g. 'don't'         ' do not'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 -remove punctuation, numbers and special characters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DM Sans"/>
                <a:ea typeface="DM Sans"/>
                <a:cs typeface="DM Sans"/>
              </a:rPr>
              <a:t> 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7F4ADA7-706B-7392-49C8-EB182B624D3D}"/>
              </a:ext>
            </a:extLst>
          </p:cNvPr>
          <p:cNvSpPr/>
          <p:nvPr/>
        </p:nvSpPr>
        <p:spPr>
          <a:xfrm>
            <a:off x="8029435" y="6148807"/>
            <a:ext cx="654542" cy="3768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EF83A18-F4FE-AD06-D941-9359D1AF82AA}"/>
              </a:ext>
            </a:extLst>
          </p:cNvPr>
          <p:cNvSpPr/>
          <p:nvPr/>
        </p:nvSpPr>
        <p:spPr>
          <a:xfrm>
            <a:off x="13116941" y="5403992"/>
            <a:ext cx="4731017" cy="4487884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795E9DE-6B9B-5330-39B1-9A0777CCE330}"/>
              </a:ext>
            </a:extLst>
          </p:cNvPr>
          <p:cNvSpPr/>
          <p:nvPr/>
        </p:nvSpPr>
        <p:spPr>
          <a:xfrm>
            <a:off x="13116941" y="5218326"/>
            <a:ext cx="3268184" cy="3612890"/>
          </a:xfrm>
          <a:custGeom>
            <a:avLst/>
            <a:gdLst/>
            <a:ahLst/>
            <a:cxnLst/>
            <a:rect l="l" t="t" r="r" b="b"/>
            <a:pathLst>
              <a:path w="4179099" h="6080700">
                <a:moveTo>
                  <a:pt x="0" y="0"/>
                </a:moveTo>
                <a:lnTo>
                  <a:pt x="4179100" y="0"/>
                </a:lnTo>
                <a:lnTo>
                  <a:pt x="4179100" y="6080700"/>
                </a:lnTo>
                <a:lnTo>
                  <a:pt x="0" y="6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335F2-18A0-0D0E-17E9-9FF9F4222399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6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72939" y="-5885336"/>
            <a:ext cx="21417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A1A5AA8-1446-691D-F425-0A0337FC68F7}"/>
              </a:ext>
            </a:extLst>
          </p:cNvPr>
          <p:cNvSpPr txBox="1"/>
          <p:nvPr/>
        </p:nvSpPr>
        <p:spPr>
          <a:xfrm>
            <a:off x="1187450" y="1181196"/>
            <a:ext cx="7072639" cy="101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sym typeface="Cooper Hewitt Bold"/>
              </a:rPr>
              <a:t>Data preparation</a:t>
            </a:r>
            <a:endParaRPr lang="en-US"/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19B6A85C-2577-166E-846B-C5C99EA40468}"/>
              </a:ext>
            </a:extLst>
          </p:cNvPr>
          <p:cNvSpPr txBox="1"/>
          <p:nvPr/>
        </p:nvSpPr>
        <p:spPr>
          <a:xfrm>
            <a:off x="1489075" y="2605518"/>
            <a:ext cx="12576298" cy="432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3. Feature extraction and selection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 -convert cleaned lyrics into numerical feature vectors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   -</a:t>
            </a:r>
            <a:r>
              <a:rPr lang="en-US" altLang="ja-JP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examples of parameters</a:t>
            </a: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:</a:t>
            </a:r>
            <a:endParaRPr lang="en-US" sz="2500">
              <a:solidFill>
                <a:srgbClr val="343434"/>
              </a:solidFill>
              <a:latin typeface="Times New Roman"/>
              <a:cs typeface="Times New Roman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       -'</a:t>
            </a:r>
            <a:r>
              <a:rPr lang="en-US" sz="2500" err="1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min_df</a:t>
            </a: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': ignore terms that appear less than certain no. of documents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       -'</a:t>
            </a:r>
            <a:r>
              <a:rPr lang="en-US" sz="2500" err="1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max_df</a:t>
            </a: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': ignore terms that appear too many times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 -apply chi-squared test to select the top 20000 features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DM Sans"/>
                <a:ea typeface="DM Sans"/>
                <a:cs typeface="DM Sans"/>
              </a:rPr>
              <a:t>  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81EEC50-3950-4392-F246-4BB5F7262AEA}"/>
              </a:ext>
            </a:extLst>
          </p:cNvPr>
          <p:cNvSpPr/>
          <p:nvPr/>
        </p:nvSpPr>
        <p:spPr>
          <a:xfrm>
            <a:off x="12696721" y="4837162"/>
            <a:ext cx="5063458" cy="4556986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8382A48-AE84-ECAF-53B3-C522219C72D5}"/>
              </a:ext>
            </a:extLst>
          </p:cNvPr>
          <p:cNvSpPr/>
          <p:nvPr/>
        </p:nvSpPr>
        <p:spPr>
          <a:xfrm>
            <a:off x="12802243" y="4500215"/>
            <a:ext cx="3495103" cy="3658648"/>
          </a:xfrm>
          <a:custGeom>
            <a:avLst/>
            <a:gdLst/>
            <a:ahLst/>
            <a:cxnLst/>
            <a:rect l="l" t="t" r="r" b="b"/>
            <a:pathLst>
              <a:path w="4179099" h="6080700">
                <a:moveTo>
                  <a:pt x="0" y="0"/>
                </a:moveTo>
                <a:lnTo>
                  <a:pt x="4179100" y="0"/>
                </a:lnTo>
                <a:lnTo>
                  <a:pt x="4179100" y="6080700"/>
                </a:lnTo>
                <a:lnTo>
                  <a:pt x="0" y="6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C7727-6888-4137-AEE1-7E54440AB77B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7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30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460625" y="1944381"/>
            <a:ext cx="4618438" cy="5921619"/>
          </a:xfrm>
          <a:custGeom>
            <a:avLst/>
            <a:gdLst/>
            <a:ahLst/>
            <a:cxnLst/>
            <a:rect l="l" t="t" r="r" b="b"/>
            <a:pathLst>
              <a:path w="4652055" h="6106516">
                <a:moveTo>
                  <a:pt x="0" y="0"/>
                </a:moveTo>
                <a:lnTo>
                  <a:pt x="4652055" y="0"/>
                </a:lnTo>
                <a:lnTo>
                  <a:pt x="4652055" y="6106516"/>
                </a:lnTo>
                <a:lnTo>
                  <a:pt x="0" y="6106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580796" y="3620406"/>
            <a:ext cx="2580439" cy="4642298"/>
          </a:xfrm>
          <a:custGeom>
            <a:avLst/>
            <a:gdLst/>
            <a:ahLst/>
            <a:cxnLst/>
            <a:rect l="l" t="t" r="r" b="b"/>
            <a:pathLst>
              <a:path w="2597247" h="479357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85825" y="1079319"/>
            <a:ext cx="15216514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5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Model Training </a:t>
            </a:r>
            <a:endParaRPr lang="en-US" sz="5500" b="1">
              <a:solidFill>
                <a:srgbClr val="343434"/>
              </a:solidFill>
              <a:latin typeface="Cooper Hewitt Bold"/>
              <a:ea typeface="Cooper Hewitt Bold"/>
              <a:cs typeface="Cooper Hewit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0216" y="2577001"/>
            <a:ext cx="9480673" cy="4631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-Use </a:t>
            </a:r>
            <a:r>
              <a:rPr lang="en-US" sz="2500" err="1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GridSearchCV</a:t>
            </a: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 with k-fold cross-validation for training</a:t>
            </a:r>
            <a:endParaRPr lang="en-US">
              <a:latin typeface="Times New Roman"/>
              <a:cs typeface="Times New Roman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     -set k = 5, divides the data into 5 folds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     -randomly shuffles the data before splitting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     -maintain same proportion of samples for each class        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-find the best hyperparameters for the SVM classifier 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1FF45E-C8E3-17D9-46FF-BEF5960DD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646" y="3076856"/>
            <a:ext cx="8417299" cy="5362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438FF3-676F-7558-F06C-E4AE68EC9A10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8</a:t>
            </a:r>
            <a:endParaRPr lang="en-US"/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993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427008" y="1944381"/>
            <a:ext cx="4652055" cy="6106516"/>
          </a:xfrm>
          <a:custGeom>
            <a:avLst/>
            <a:gdLst/>
            <a:ahLst/>
            <a:cxnLst/>
            <a:rect l="l" t="t" r="r" b="b"/>
            <a:pathLst>
              <a:path w="4652055" h="6106516">
                <a:moveTo>
                  <a:pt x="0" y="0"/>
                </a:moveTo>
                <a:lnTo>
                  <a:pt x="4652055" y="0"/>
                </a:lnTo>
                <a:lnTo>
                  <a:pt x="4652055" y="6106516"/>
                </a:lnTo>
                <a:lnTo>
                  <a:pt x="0" y="6106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563988" y="3620406"/>
            <a:ext cx="2597247" cy="4793577"/>
          </a:xfrm>
          <a:custGeom>
            <a:avLst/>
            <a:gdLst/>
            <a:ahLst/>
            <a:cxnLst/>
            <a:rect l="l" t="t" r="r" b="b"/>
            <a:pathLst>
              <a:path w="2597247" h="479357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85825" y="879571"/>
            <a:ext cx="15216514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5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  <a:endParaRPr lang="en-US" sz="5500" b="1">
              <a:solidFill>
                <a:srgbClr val="343434"/>
              </a:solidFill>
              <a:latin typeface="Cooper Hewitt Bold"/>
              <a:ea typeface="Cooper Hewitt Bold"/>
              <a:cs typeface="Cooper Hewitt Bold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79CE65A-C1EB-AB50-4696-791A362D5B44}"/>
              </a:ext>
            </a:extLst>
          </p:cNvPr>
          <p:cNvSpPr txBox="1"/>
          <p:nvPr/>
        </p:nvSpPr>
        <p:spPr>
          <a:xfrm>
            <a:off x="839478" y="807285"/>
            <a:ext cx="15216514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5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Model Evaluation</a:t>
            </a:r>
            <a:endParaRPr lang="en-US" sz="5500" b="1">
              <a:solidFill>
                <a:srgbClr val="343434"/>
              </a:solidFill>
              <a:latin typeface="Cooper Hewitt Bold"/>
              <a:ea typeface="Cooper Hewitt Bold"/>
              <a:cs typeface="Cooper Hewitt Bold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055AA9B0-02E3-BA93-0374-CDED87955139}"/>
              </a:ext>
            </a:extLst>
          </p:cNvPr>
          <p:cNvSpPr txBox="1"/>
          <p:nvPr/>
        </p:nvSpPr>
        <p:spPr>
          <a:xfrm>
            <a:off x="1123809" y="2304780"/>
            <a:ext cx="9480673" cy="3092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-accuracy will be shown after testing 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-confusion matrix including precision, recall and F1 score are </a:t>
            </a: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available for overseeing whole testing process(how the model </a:t>
            </a:r>
            <a:endParaRPr lang="en-US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Times New Roman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r>
              <a:rPr lang="en-US" sz="2500">
                <a:solidFill>
                  <a:srgbClr val="343434"/>
                </a:solidFill>
                <a:latin typeface="Times New Roman"/>
                <a:ea typeface="DM Sans"/>
                <a:cs typeface="DM Sans"/>
              </a:rPr>
              <a:t>  perform to each type of songs)</a:t>
            </a:r>
            <a:endParaRPr lang="en-US">
              <a:latin typeface="Times New Roman"/>
              <a:ea typeface="Calibri"/>
              <a:cs typeface="Calibri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  <a:p>
            <a:pPr algn="just">
              <a:lnSpc>
                <a:spcPts val="2380"/>
              </a:lnSpc>
            </a:pPr>
            <a:endParaRPr lang="en-US" sz="2500">
              <a:solidFill>
                <a:srgbClr val="343434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A0E529F-4A3E-486A-4208-C12F27BF7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745" y="4735044"/>
            <a:ext cx="6476440" cy="4851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2833B4-CCDD-B86F-146D-B07431698880}"/>
              </a:ext>
            </a:extLst>
          </p:cNvPr>
          <p:cNvSpPr txBox="1"/>
          <p:nvPr/>
        </p:nvSpPr>
        <p:spPr>
          <a:xfrm>
            <a:off x="17434203" y="9398791"/>
            <a:ext cx="84951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 </a:t>
            </a:r>
            <a:r>
              <a:rPr lang="en-US" sz="2400">
                <a:ea typeface="Calibri"/>
                <a:cs typeface="Calibri"/>
              </a:rPr>
              <a:t> 9</a:t>
            </a:r>
          </a:p>
          <a:p>
            <a:endParaRPr lang="en-US" sz="2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Purple Illustrative Computer Technology Presentation</dc:title>
  <cp:revision>2</cp:revision>
  <dcterms:created xsi:type="dcterms:W3CDTF">2006-08-16T00:00:00Z</dcterms:created>
  <dcterms:modified xsi:type="dcterms:W3CDTF">2025-04-29T12:21:00Z</dcterms:modified>
  <dc:identifier>DAGV5Qc68k4</dc:identifier>
</cp:coreProperties>
</file>